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56" r:id="rId2"/>
    <p:sldId id="511" r:id="rId3"/>
    <p:sldId id="534" r:id="rId4"/>
    <p:sldId id="512" r:id="rId5"/>
    <p:sldId id="514" r:id="rId6"/>
    <p:sldId id="532" r:id="rId7"/>
    <p:sldId id="535" r:id="rId8"/>
    <p:sldId id="537" r:id="rId9"/>
    <p:sldId id="533" r:id="rId10"/>
    <p:sldId id="538" r:id="rId11"/>
    <p:sldId id="539" r:id="rId12"/>
    <p:sldId id="540" r:id="rId13"/>
    <p:sldId id="548" r:id="rId14"/>
    <p:sldId id="549" r:id="rId15"/>
    <p:sldId id="551" r:id="rId16"/>
    <p:sldId id="554" r:id="rId17"/>
    <p:sldId id="550" r:id="rId18"/>
    <p:sldId id="545" r:id="rId19"/>
    <p:sldId id="542" r:id="rId20"/>
    <p:sldId id="543" r:id="rId21"/>
    <p:sldId id="544" r:id="rId22"/>
    <p:sldId id="525" r:id="rId23"/>
    <p:sldId id="547" r:id="rId24"/>
    <p:sldId id="546" r:id="rId25"/>
    <p:sldId id="553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13"/>
    <p:restoredTop sz="94778"/>
  </p:normalViewPr>
  <p:slideViewPr>
    <p:cSldViewPr snapToGrid="0">
      <p:cViewPr varScale="1">
        <p:scale>
          <a:sx n="99" d="100"/>
          <a:sy n="99" d="100"/>
        </p:scale>
        <p:origin x="2080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A8545A58-F2B3-4653-94CC-34194E6AE509}" type="datetimeFigureOut">
              <a:rPr lang="en-US" smtClean="0"/>
              <a:pPr/>
              <a:t>8/23/23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C88FE318-AE0D-4808-A70C-FAD490D39F0E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5311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8/23/23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8/23/23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8/23/23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8/23/23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8/23/23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8/23/23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8/23/23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8/23/23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8/23/23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8/23/23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8/23/23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474ECD4A-1D3F-4C9F-9338-193562AB3F0A}" type="datetimeFigureOut">
              <a:rPr lang="en-US" smtClean="0"/>
              <a:pPr/>
              <a:t>8/23/23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943888B5-197D-4E5D-9DB9-9B33BD0252C3}" type="slidenum">
              <a:rPr lang="en-AU" smtClean="0"/>
              <a:pPr/>
              <a:t>‹#›</a:t>
            </a:fld>
            <a:endParaRPr lang="en-A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70025"/>
          </a:xfrm>
        </p:spPr>
        <p:txBody>
          <a:bodyPr>
            <a:normAutofit fontScale="90000"/>
          </a:bodyPr>
          <a:lstStyle/>
          <a:p>
            <a:r>
              <a:rPr lang="en-AU" sz="3600" dirty="0">
                <a:solidFill>
                  <a:schemeClr val="bg1"/>
                </a:solidFill>
              </a:rPr>
              <a:t>Designing rigorous surveys and experiments:</a:t>
            </a:r>
            <a:br>
              <a:rPr lang="en-AU" sz="3100" dirty="0">
                <a:solidFill>
                  <a:schemeClr val="bg1"/>
                </a:solidFill>
              </a:rPr>
            </a:br>
            <a:r>
              <a:rPr lang="en-AU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CONTROL!!!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6176813"/>
            <a:ext cx="7674501" cy="675777"/>
          </a:xfrm>
        </p:spPr>
        <p:txBody>
          <a:bodyPr/>
          <a:lstStyle/>
          <a:p>
            <a:pPr algn="l"/>
            <a:r>
              <a:rPr lang="en-AU" dirty="0">
                <a:solidFill>
                  <a:srgbClr val="FFFFFF"/>
                </a:solidFill>
              </a:rPr>
              <a:t>Dr John Dwyer CONS7008</a:t>
            </a:r>
          </a:p>
        </p:txBody>
      </p:sp>
      <p:pic>
        <p:nvPicPr>
          <p:cNvPr id="7" name="Picture 6" descr="IMG_4896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104" y="1737901"/>
            <a:ext cx="3224019" cy="3240000"/>
          </a:xfrm>
          <a:prstGeom prst="rect">
            <a:avLst/>
          </a:prstGeom>
          <a:ln w="38100" cmpd="sng">
            <a:solidFill>
              <a:srgbClr val="31859C"/>
            </a:solidFill>
          </a:ln>
        </p:spPr>
      </p:pic>
      <p:pic>
        <p:nvPicPr>
          <p:cNvPr id="9" name="Picture 8" descr="IMG_4894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362156" y="1737901"/>
            <a:ext cx="3215111" cy="3240000"/>
          </a:xfrm>
          <a:prstGeom prst="rect">
            <a:avLst/>
          </a:prstGeom>
          <a:ln w="38100" cmpd="sng">
            <a:solidFill>
              <a:srgbClr val="31859C"/>
            </a:solidFill>
          </a:ln>
        </p:spPr>
      </p:pic>
      <p:pic>
        <p:nvPicPr>
          <p:cNvPr id="10" name="Picture 9" descr="IMG_4966.jp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6272660" y="2142901"/>
            <a:ext cx="3240000" cy="2430000"/>
          </a:xfrm>
          <a:prstGeom prst="rect">
            <a:avLst/>
          </a:prstGeom>
          <a:ln w="38100" cmpd="sng">
            <a:solidFill>
              <a:srgbClr val="31859C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4358109" y="4971727"/>
            <a:ext cx="129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Arial"/>
                <a:cs typeface="Arial"/>
              </a:rPr>
              <a:t>Thinned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23546" y="4971727"/>
            <a:ext cx="11768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Arial"/>
                <a:cs typeface="Arial"/>
              </a:rPr>
              <a:t>Control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721618" y="4971727"/>
            <a:ext cx="23571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Arial"/>
                <a:cs typeface="Arial"/>
              </a:rPr>
              <a:t>Out of Control!!!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Drivers of shorebird declines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So these results are correlational, but</a:t>
            </a:r>
            <a:r>
              <a:rPr lang="mr-IN" sz="3600" dirty="0">
                <a:solidFill>
                  <a:schemeClr val="accent5">
                    <a:lumMod val="50000"/>
                  </a:schemeClr>
                </a:solidFill>
              </a:rPr>
              <a:t>…</a:t>
            </a:r>
            <a:endParaRPr lang="en-AU" sz="3600" dirty="0">
              <a:solidFill>
                <a:schemeClr val="accent5">
                  <a:lumMod val="50000"/>
                </a:schemeClr>
              </a:solidFill>
            </a:endParaRP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endParaRPr lang="en-AU" sz="3600" dirty="0">
              <a:solidFill>
                <a:schemeClr val="accent5">
                  <a:lumMod val="50000"/>
                </a:schemeClr>
              </a:solidFill>
            </a:endParaRP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AU" sz="3600" dirty="0">
                <a:solidFill>
                  <a:schemeClr val="accent5">
                    <a:lumMod val="50000"/>
                  </a:schemeClr>
                </a:solidFill>
              </a:rPr>
              <a:t>Our inferences are very strong because of the </a:t>
            </a:r>
            <a:r>
              <a:rPr lang="en-AU" sz="3600" b="1" u="sng" dirty="0">
                <a:solidFill>
                  <a:schemeClr val="accent5">
                    <a:lumMod val="50000"/>
                  </a:schemeClr>
                </a:solidFill>
              </a:rPr>
              <a:t>excellent design </a:t>
            </a:r>
            <a:r>
              <a:rPr lang="en-AU" sz="3600" dirty="0">
                <a:solidFill>
                  <a:schemeClr val="accent5">
                    <a:lumMod val="50000"/>
                  </a:schemeClr>
                </a:solidFill>
              </a:rPr>
              <a:t>and use of </a:t>
            </a:r>
            <a:r>
              <a:rPr lang="en-AU" sz="3600" b="1" u="sng" dirty="0">
                <a:solidFill>
                  <a:schemeClr val="accent5">
                    <a:lumMod val="50000"/>
                  </a:schemeClr>
                </a:solidFill>
              </a:rPr>
              <a:t>multiple hypotheses</a:t>
            </a:r>
            <a:r>
              <a:rPr lang="en-AU" sz="3600" dirty="0">
                <a:solidFill>
                  <a:schemeClr val="accent5">
                    <a:lumMod val="50000"/>
                  </a:schemeClr>
                </a:solidFill>
              </a:rPr>
              <a:t>!!!</a:t>
            </a: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" name="Picture 3" descr="Screen Shot 2019-07-25 at 10.41.31 am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26526" y="5278336"/>
            <a:ext cx="3970426" cy="10850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57541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Why are we not evaluating multiple hypotheses? </a:t>
            </a:r>
            <a:endParaRPr lang="en-US" sz="4000" dirty="0">
              <a:solidFill>
                <a:srgbClr val="FF6600"/>
              </a:solidFill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457200" y="1499927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“</a:t>
            </a:r>
            <a:r>
              <a:rPr lang="mr-IN" sz="240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…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scientists usually ‘fall in love’ with their </a:t>
            </a:r>
            <a:r>
              <a:rPr lang="en-US" sz="2400" dirty="0" err="1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favourite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hypothesis, leading to the unfortunate practice of </a:t>
            </a:r>
            <a:r>
              <a:rPr lang="en-US" sz="2400" b="1" u="sng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trying to fit all evidence into a single explanation</a:t>
            </a: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instead of finding genuine explanations for the phenomenon they study.”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endParaRPr lang="en-US" sz="2400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40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Only 21/100 randomly selected studies* from the ecological and evolutionary literature tested more than one hypothesis…</a:t>
            </a:r>
          </a:p>
          <a:p>
            <a:pPr>
              <a:spcBef>
                <a:spcPct val="50000"/>
              </a:spcBef>
              <a:defRPr/>
            </a:pPr>
            <a:endParaRPr lang="en-US" sz="2400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>
              <a:spcBef>
                <a:spcPct val="50000"/>
              </a:spcBef>
              <a:defRPr/>
            </a:pPr>
            <a:endParaRPr lang="en-US" sz="2400" b="0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981645" y="6488668"/>
            <a:ext cx="41623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dirty="0" err="1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Betini</a:t>
            </a:r>
            <a:r>
              <a:rPr lang="en-CA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et al. 2017 </a:t>
            </a:r>
            <a:r>
              <a:rPr lang="en-CA" i="1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Royal Soc. Open Sci.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CB42A8-9D72-4F9E-96A8-4BD7B663A45A}"/>
              </a:ext>
            </a:extLst>
          </p:cNvPr>
          <p:cNvSpPr txBox="1"/>
          <p:nvPr/>
        </p:nvSpPr>
        <p:spPr>
          <a:xfrm>
            <a:off x="775370" y="5266036"/>
            <a:ext cx="83017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i="1" dirty="0">
                <a:solidFill>
                  <a:srgbClr val="215968"/>
                </a:solidFill>
                <a:latin typeface="Arial"/>
                <a:cs typeface="Arial"/>
              </a:rPr>
              <a:t>* Sampled from Ecology, Ecology Letters, Molecular Ecology, Evolution </a:t>
            </a:r>
            <a:r>
              <a:rPr lang="en-CA" sz="1400" dirty="0">
                <a:solidFill>
                  <a:srgbClr val="215968"/>
                </a:solidFill>
                <a:latin typeface="Arial"/>
                <a:cs typeface="Arial"/>
              </a:rPr>
              <a:t>and </a:t>
            </a:r>
            <a:r>
              <a:rPr lang="en-CA" sz="1400" i="1" dirty="0">
                <a:solidFill>
                  <a:srgbClr val="215968"/>
                </a:solidFill>
                <a:latin typeface="Arial"/>
                <a:cs typeface="Arial"/>
              </a:rPr>
              <a:t>Global Change Biology (between 2001 to 2011)</a:t>
            </a:r>
            <a:endParaRPr lang="en-CA" sz="1400" dirty="0">
              <a:solidFill>
                <a:srgbClr val="215968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342971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Let’s work through an example!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3600" b="1" u="sng" dirty="0">
                <a:solidFill>
                  <a:schemeClr val="accent5">
                    <a:lumMod val="50000"/>
                  </a:schemeClr>
                </a:solidFill>
              </a:rPr>
              <a:t>Question:</a:t>
            </a: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Why do restoration plantings in southeast QLD vary in their rates of carbon sequestration?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67950" y="3261895"/>
            <a:ext cx="4602077" cy="3408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84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14774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How do we achieve control in </a:t>
            </a:r>
            <a:r>
              <a:rPr lang="en-AU" sz="4000" u="sng" dirty="0">
                <a:solidFill>
                  <a:srgbClr val="FF6600"/>
                </a:solidFill>
              </a:rPr>
              <a:t>mathematical modelling</a:t>
            </a:r>
            <a:r>
              <a:rPr lang="en-AU" sz="4000" dirty="0">
                <a:solidFill>
                  <a:srgbClr val="FF6600"/>
                </a:solidFill>
              </a:rPr>
              <a:t> studies??</a:t>
            </a:r>
            <a:endParaRPr lang="en-US" sz="4000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48655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Easy!</a:t>
            </a:r>
          </a:p>
          <a:p>
            <a:pPr marL="457200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2"/>
                </a:solidFill>
              </a:rPr>
              <a:t>Run the model with different parameter values and see what happens</a:t>
            </a:r>
          </a:p>
          <a:p>
            <a:pPr marL="457200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2"/>
                </a:solidFill>
              </a:rPr>
              <a:t>Depends on the type of model and associated complexity</a:t>
            </a:r>
          </a:p>
          <a:p>
            <a:pPr>
              <a:spcBef>
                <a:spcPct val="50000"/>
              </a:spcBef>
              <a:defRPr/>
            </a:pP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97828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MG_4896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48630" y="2272638"/>
            <a:ext cx="3224019" cy="3240000"/>
          </a:xfrm>
          <a:prstGeom prst="rect">
            <a:avLst/>
          </a:prstGeom>
          <a:ln w="38100" cmpd="sng">
            <a:solidFill>
              <a:srgbClr val="31859C"/>
            </a:solidFill>
          </a:ln>
        </p:spPr>
      </p:pic>
      <p:pic>
        <p:nvPicPr>
          <p:cNvPr id="3" name="Picture 2" descr="IMG_4894.jpg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59946" y="2272638"/>
            <a:ext cx="3215111" cy="3240000"/>
          </a:xfrm>
          <a:prstGeom prst="rect">
            <a:avLst/>
          </a:prstGeom>
          <a:ln w="38100" cmpd="sng">
            <a:solidFill>
              <a:srgbClr val="31859C"/>
            </a:solidFill>
          </a:ln>
        </p:spPr>
      </p:pic>
      <p:sp>
        <p:nvSpPr>
          <p:cNvPr id="4" name="TextBox 3"/>
          <p:cNvSpPr txBox="1"/>
          <p:nvPr/>
        </p:nvSpPr>
        <p:spPr>
          <a:xfrm>
            <a:off x="6055899" y="5506464"/>
            <a:ext cx="12969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Arial"/>
                <a:cs typeface="Arial"/>
              </a:rPr>
              <a:t>Thinned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32072" y="5506464"/>
            <a:ext cx="11768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  <a:latin typeface="Arial"/>
                <a:cs typeface="Arial"/>
              </a:rPr>
              <a:t>Control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Example </a:t>
            </a:r>
            <a:r>
              <a:rPr lang="mr-IN" sz="4000" dirty="0">
                <a:solidFill>
                  <a:srgbClr val="FF6600"/>
                </a:solidFill>
              </a:rPr>
              <a:t>–</a:t>
            </a:r>
            <a:r>
              <a:rPr lang="en-AU" sz="4000" dirty="0">
                <a:solidFill>
                  <a:srgbClr val="FF6600"/>
                </a:solidFill>
              </a:rPr>
              <a:t> Does thinning accelerate recovery of </a:t>
            </a:r>
            <a:r>
              <a:rPr lang="en-AU" sz="4000" dirty="0" err="1">
                <a:solidFill>
                  <a:srgbClr val="FF6600"/>
                </a:solidFill>
              </a:rPr>
              <a:t>brigalow</a:t>
            </a:r>
            <a:r>
              <a:rPr lang="en-AU" sz="4000" dirty="0">
                <a:solidFill>
                  <a:srgbClr val="FF6600"/>
                </a:solidFill>
              </a:rPr>
              <a:t> forest biomass?</a:t>
            </a:r>
            <a:endParaRPr lang="en-US" sz="4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1303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imeline&#10;&#10;Description automatically generated">
            <a:extLst>
              <a:ext uri="{FF2B5EF4-FFF2-40B4-BE49-F238E27FC236}">
                <a16:creationId xmlns:a16="http://schemas.microsoft.com/office/drawing/2014/main" id="{B7EAE93F-E9E3-A7BC-4D77-E8F094432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6250" y="1313068"/>
            <a:ext cx="5651500" cy="5417241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0D5095F2-FF2D-39D4-591D-3475C07EC9B2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Example </a:t>
            </a:r>
            <a:r>
              <a:rPr lang="mr-IN" sz="4000" dirty="0">
                <a:solidFill>
                  <a:srgbClr val="FF6600"/>
                </a:solidFill>
              </a:rPr>
              <a:t>–</a:t>
            </a:r>
            <a:r>
              <a:rPr lang="en-AU" sz="4000" dirty="0">
                <a:solidFill>
                  <a:srgbClr val="FF6600"/>
                </a:solidFill>
              </a:rPr>
              <a:t> Does thinning accelerate recovery of </a:t>
            </a:r>
            <a:r>
              <a:rPr lang="en-AU" sz="4000" dirty="0" err="1">
                <a:solidFill>
                  <a:srgbClr val="FF6600"/>
                </a:solidFill>
              </a:rPr>
              <a:t>brigalow</a:t>
            </a:r>
            <a:r>
              <a:rPr lang="en-AU" sz="4000" dirty="0">
                <a:solidFill>
                  <a:srgbClr val="FF6600"/>
                </a:solidFill>
              </a:rPr>
              <a:t> forest biomass?</a:t>
            </a:r>
            <a:endParaRPr lang="en-US" sz="4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22767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48655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Example </a:t>
            </a:r>
            <a:r>
              <a:rPr lang="mr-IN" sz="4000" dirty="0">
                <a:solidFill>
                  <a:srgbClr val="FF6600"/>
                </a:solidFill>
              </a:rPr>
              <a:t>–</a:t>
            </a:r>
            <a:r>
              <a:rPr lang="en-AU" sz="4000" dirty="0">
                <a:solidFill>
                  <a:srgbClr val="FF6600"/>
                </a:solidFill>
              </a:rPr>
              <a:t> Does thinning accelerate recovery of </a:t>
            </a:r>
            <a:r>
              <a:rPr lang="en-AU" sz="4000" dirty="0" err="1">
                <a:solidFill>
                  <a:srgbClr val="FF6600"/>
                </a:solidFill>
              </a:rPr>
              <a:t>brigalow</a:t>
            </a:r>
            <a:r>
              <a:rPr lang="en-AU" sz="4000" dirty="0">
                <a:solidFill>
                  <a:srgbClr val="FF6600"/>
                </a:solidFill>
              </a:rPr>
              <a:t> forest biomass?</a:t>
            </a:r>
            <a:endParaRPr lang="en-US" sz="4000" dirty="0">
              <a:solidFill>
                <a:srgbClr val="FF6600"/>
              </a:solidFill>
            </a:endParaRPr>
          </a:p>
        </p:txBody>
      </p:sp>
      <p:pic>
        <p:nvPicPr>
          <p:cNvPr id="8" name="Picture 7" descr="Chart&#10;&#10;Description automatically generated">
            <a:extLst>
              <a:ext uri="{FF2B5EF4-FFF2-40B4-BE49-F238E27FC236}">
                <a16:creationId xmlns:a16="http://schemas.microsoft.com/office/drawing/2014/main" id="{97F6F407-2A9D-7DE3-5908-72B039D715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9210" y="1416114"/>
            <a:ext cx="5973179" cy="5387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825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How do we achieve control in </a:t>
            </a:r>
            <a:r>
              <a:rPr lang="en-AU" sz="4000" u="sng" dirty="0">
                <a:solidFill>
                  <a:srgbClr val="FF6600"/>
                </a:solidFill>
              </a:rPr>
              <a:t>experimental</a:t>
            </a:r>
            <a:r>
              <a:rPr lang="en-AU" sz="4000" dirty="0">
                <a:solidFill>
                  <a:srgbClr val="FF6600"/>
                </a:solidFill>
              </a:rPr>
              <a:t> studies??</a:t>
            </a:r>
            <a:endParaRPr lang="en-US" sz="4000" dirty="0">
              <a:solidFill>
                <a:srgbClr val="FF6600"/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48655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We use</a:t>
            </a:r>
            <a:r>
              <a:rPr lang="mr-IN" sz="3600" dirty="0">
                <a:solidFill>
                  <a:schemeClr val="accent5">
                    <a:lumMod val="50000"/>
                  </a:schemeClr>
                </a:solidFill>
              </a:rPr>
              <a:t>…</a:t>
            </a:r>
            <a:r>
              <a:rPr lang="en-AU" sz="3600" b="1" u="sng" dirty="0">
                <a:solidFill>
                  <a:schemeClr val="accent5">
                    <a:lumMod val="50000"/>
                  </a:schemeClr>
                </a:solidFill>
              </a:rPr>
              <a:t>CONTROLS!!!</a:t>
            </a:r>
          </a:p>
          <a:p>
            <a:pPr marL="914400" lvl="1" indent="-457200">
              <a:spcBef>
                <a:spcPts val="1200"/>
              </a:spcBef>
              <a:spcAft>
                <a:spcPts val="1200"/>
              </a:spcAft>
              <a:buFont typeface="Arial"/>
              <a:buChar char="•"/>
            </a:pPr>
            <a:r>
              <a:rPr lang="en-CA" sz="3200" dirty="0">
                <a:solidFill>
                  <a:schemeClr val="accent2"/>
                </a:solidFill>
              </a:rPr>
              <a:t>to eliminate the possibility that the observed response (or pattern) arose from reasons other than the treatment (or by chance).</a:t>
            </a:r>
          </a:p>
          <a:p>
            <a:pPr marL="914400" lvl="1" indent="-457200">
              <a:spcBef>
                <a:spcPts val="1200"/>
              </a:spcBef>
              <a:spcAft>
                <a:spcPts val="1200"/>
              </a:spcAft>
              <a:buFont typeface="Arial"/>
              <a:buChar char="•"/>
            </a:pPr>
            <a:r>
              <a:rPr lang="en-CA" sz="3200" dirty="0">
                <a:solidFill>
                  <a:schemeClr val="accent2"/>
                </a:solidFill>
              </a:rPr>
              <a:t>Provides a reference condition (“counterfactual”) and understanding of normal variability.</a:t>
            </a:r>
          </a:p>
        </p:txBody>
      </p:sp>
    </p:spTree>
    <p:extLst>
      <p:ext uri="{BB962C8B-B14F-4D97-AF65-F5344CB8AC3E}">
        <p14:creationId xmlns:p14="http://schemas.microsoft.com/office/powerpoint/2010/main" val="7477724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48655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In the Serengeti (Africa):</a:t>
            </a:r>
          </a:p>
          <a:p>
            <a:pPr marL="914400" lvl="1" indent="-457200">
              <a:spcBef>
                <a:spcPts val="1200"/>
              </a:spcBef>
              <a:spcAft>
                <a:spcPts val="1200"/>
              </a:spcAft>
              <a:buFont typeface="Arial"/>
              <a:buChar char="•"/>
            </a:pPr>
            <a:r>
              <a:rPr lang="en-US" sz="3200" dirty="0">
                <a:solidFill>
                  <a:schemeClr val="accent2"/>
                </a:solidFill>
              </a:rPr>
              <a:t>1996-2001, four dog vaccination campaigns conducted in villages </a:t>
            </a:r>
          </a:p>
          <a:p>
            <a:pPr marL="914400" lvl="1" indent="-457200">
              <a:spcBef>
                <a:spcPts val="1200"/>
              </a:spcBef>
              <a:spcAft>
                <a:spcPts val="1200"/>
              </a:spcAft>
              <a:buFont typeface="Arial"/>
              <a:buChar char="•"/>
            </a:pPr>
            <a:r>
              <a:rPr lang="en-US" sz="3200" dirty="0">
                <a:solidFill>
                  <a:schemeClr val="accent2"/>
                </a:solidFill>
              </a:rPr>
              <a:t>Vaccination coverage of the dog population estimated as 60-74%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Dog rabies vaccination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8" name="Picture 7" descr="Screen Shot 2019-07-25 at 12.44.38 pm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84236" y="5694947"/>
            <a:ext cx="6198835" cy="9625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98795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Strength of inference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Ability to draw conclusions about our POPULATION of interest from a SAMPLE 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Ability to explain observed pattern and rule out alternatives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requires </a:t>
            </a:r>
            <a:r>
              <a:rPr lang="en-US" sz="3200" b="1" u="sng" dirty="0">
                <a:solidFill>
                  <a:srgbClr val="953735"/>
                </a:solidFill>
              </a:rPr>
              <a:t>CONTROLS</a:t>
            </a:r>
            <a:r>
              <a:rPr lang="en-US" sz="3200" dirty="0">
                <a:solidFill>
                  <a:srgbClr val="953735"/>
                </a:solidFill>
              </a:rPr>
              <a:t>, </a:t>
            </a:r>
            <a:r>
              <a:rPr lang="en-US" sz="3200" dirty="0" err="1">
                <a:solidFill>
                  <a:srgbClr val="953735"/>
                </a:solidFill>
              </a:rPr>
              <a:t>randomisation</a:t>
            </a:r>
            <a:r>
              <a:rPr lang="en-US" sz="3200" dirty="0">
                <a:solidFill>
                  <a:srgbClr val="953735"/>
                </a:solidFill>
              </a:rPr>
              <a:t>,  and replication</a:t>
            </a: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5188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A8AE84-FEC4-4289-A848-09935AC0FD04}"/>
              </a:ext>
            </a:extLst>
          </p:cNvPr>
          <p:cNvSpPr txBox="1"/>
          <p:nvPr/>
        </p:nvSpPr>
        <p:spPr>
          <a:xfrm>
            <a:off x="4580478" y="6457890"/>
            <a:ext cx="4322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000" dirty="0" err="1">
                <a:solidFill>
                  <a:srgbClr val="215968"/>
                </a:solidFill>
                <a:latin typeface="Arial"/>
                <a:cs typeface="Arial"/>
              </a:rPr>
              <a:t>Cleaveland</a:t>
            </a:r>
            <a:r>
              <a:rPr lang="en-CA" sz="2000" dirty="0">
                <a:solidFill>
                  <a:srgbClr val="215968"/>
                </a:solidFill>
                <a:latin typeface="Arial"/>
                <a:cs typeface="Arial"/>
              </a:rPr>
              <a:t> et al. 2003 </a:t>
            </a:r>
            <a:r>
              <a:rPr lang="en-CA" sz="2000" i="1" dirty="0">
                <a:solidFill>
                  <a:srgbClr val="215968"/>
                </a:solidFill>
                <a:latin typeface="Arial"/>
                <a:cs typeface="Arial"/>
              </a:rPr>
              <a:t>Vaccine</a:t>
            </a:r>
            <a:endParaRPr lang="en-CA" sz="2000" dirty="0">
              <a:solidFill>
                <a:srgbClr val="215968"/>
              </a:solidFill>
              <a:latin typeface="Arial"/>
              <a:cs typeface="Arial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Dog rabies vaccination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9FDD43-B62D-4797-9974-2E0F6039E19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92140" y="1103750"/>
            <a:ext cx="6565351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86572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EA8AE84-FEC4-4289-A848-09935AC0FD04}"/>
              </a:ext>
            </a:extLst>
          </p:cNvPr>
          <p:cNvSpPr txBox="1"/>
          <p:nvPr/>
        </p:nvSpPr>
        <p:spPr>
          <a:xfrm>
            <a:off x="4580478" y="6457890"/>
            <a:ext cx="43228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000" dirty="0" err="1">
                <a:solidFill>
                  <a:srgbClr val="215968"/>
                </a:solidFill>
                <a:latin typeface="Arial"/>
                <a:cs typeface="Arial"/>
              </a:rPr>
              <a:t>Cleaveland</a:t>
            </a:r>
            <a:r>
              <a:rPr lang="en-CA" sz="2000" dirty="0">
                <a:solidFill>
                  <a:srgbClr val="215968"/>
                </a:solidFill>
                <a:latin typeface="Arial"/>
                <a:cs typeface="Arial"/>
              </a:rPr>
              <a:t> et al. 2003 </a:t>
            </a:r>
            <a:r>
              <a:rPr lang="en-CA" sz="2000" i="1" dirty="0">
                <a:solidFill>
                  <a:srgbClr val="215968"/>
                </a:solidFill>
                <a:latin typeface="Arial"/>
                <a:cs typeface="Arial"/>
              </a:rPr>
              <a:t>Vaccine</a:t>
            </a:r>
            <a:endParaRPr lang="en-CA" sz="2000" dirty="0">
              <a:solidFill>
                <a:srgbClr val="215968"/>
              </a:solidFill>
              <a:latin typeface="Arial"/>
              <a:cs typeface="Arial"/>
            </a:endParaRP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Dog rabies vaccination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9B1AA24-7E38-4BAF-AD78-FFBC70467CB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161596" y="1089408"/>
            <a:ext cx="6565351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065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3600" b="1" u="sng" dirty="0">
                <a:solidFill>
                  <a:schemeClr val="accent5">
                    <a:lumMod val="50000"/>
                  </a:schemeClr>
                </a:solidFill>
              </a:rPr>
              <a:t>Question: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Do feral chickens affect the survival and growth of endangered tree seedlings on Norfolk Island?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2683" y="3181688"/>
            <a:ext cx="4899772" cy="3269246"/>
          </a:xfrm>
          <a:prstGeom prst="rect">
            <a:avLst/>
          </a:prstGeom>
        </p:spPr>
      </p:pic>
      <p:sp>
        <p:nvSpPr>
          <p:cNvPr id="9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Let’s work through an example!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36556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451388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Key points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7200" y="128603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Observational studies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Evaluating multiple hypotheses can improve strength of inference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Experimental studies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Controls provide a reference point to evaluate the impact of treatments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design should separate treatment and methodological effects</a:t>
            </a:r>
          </a:p>
        </p:txBody>
      </p:sp>
    </p:spTree>
    <p:extLst>
      <p:ext uri="{BB962C8B-B14F-4D97-AF65-F5344CB8AC3E}">
        <p14:creationId xmlns:p14="http://schemas.microsoft.com/office/powerpoint/2010/main" val="22788658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Coming up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56B3B7C3-5D7C-3BC3-3BBE-F0B7A5E8628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1pm Workshop: </a:t>
            </a:r>
            <a:r>
              <a:rPr lang="en-AU" sz="3200" dirty="0">
                <a:solidFill>
                  <a:schemeClr val="accent1"/>
                </a:solidFill>
              </a:rPr>
              <a:t>Understanding POWER!!!</a:t>
            </a:r>
          </a:p>
          <a:p>
            <a:pPr algn="ctr"/>
            <a:endParaRPr lang="en-AU" sz="3200" b="1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5pm Lecture (Rich Fuller): </a:t>
            </a:r>
            <a:r>
              <a:rPr lang="en-AU" sz="3200" dirty="0">
                <a:solidFill>
                  <a:schemeClr val="accent1"/>
                </a:solidFill>
              </a:rPr>
              <a:t>Species distributions I</a:t>
            </a:r>
          </a:p>
          <a:p>
            <a:pPr algn="ctr"/>
            <a:endParaRPr lang="en-AU" sz="3200" dirty="0">
              <a:solidFill>
                <a:schemeClr val="accent1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Pre-recorded stats lecture: </a:t>
            </a:r>
            <a:r>
              <a:rPr lang="en-AU" sz="3200" dirty="0">
                <a:solidFill>
                  <a:schemeClr val="accent1"/>
                </a:solidFill>
              </a:rPr>
              <a:t>Hypothesis testing</a:t>
            </a:r>
          </a:p>
          <a:p>
            <a:pPr algn="ctr"/>
            <a:endParaRPr lang="en-AU" sz="3200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Friday R </a:t>
            </a:r>
            <a:r>
              <a:rPr lang="en-AU" sz="3200" b="1" dirty="0" err="1">
                <a:solidFill>
                  <a:schemeClr val="accent2"/>
                </a:solidFill>
              </a:rPr>
              <a:t>Prac</a:t>
            </a:r>
            <a:r>
              <a:rPr lang="en-AU" sz="3200" b="1" dirty="0">
                <a:solidFill>
                  <a:schemeClr val="accent2"/>
                </a:solidFill>
              </a:rPr>
              <a:t>: </a:t>
            </a:r>
            <a:r>
              <a:rPr lang="en-AU" sz="3200" dirty="0">
                <a:solidFill>
                  <a:schemeClr val="accent1"/>
                </a:solidFill>
              </a:rPr>
              <a:t>Introduction to hypothesis testing</a:t>
            </a:r>
            <a:endParaRPr lang="en-AU" sz="3200" b="1" dirty="0">
              <a:solidFill>
                <a:srgbClr val="0000FF"/>
              </a:solidFill>
            </a:endParaRPr>
          </a:p>
          <a:p>
            <a:pPr algn="ctr">
              <a:spcBef>
                <a:spcPct val="50000"/>
              </a:spcBef>
              <a:defRPr/>
            </a:pPr>
            <a:endParaRPr lang="en-US" sz="3200" b="0" dirty="0"/>
          </a:p>
        </p:txBody>
      </p:sp>
    </p:spTree>
    <p:extLst>
      <p:ext uri="{BB962C8B-B14F-4D97-AF65-F5344CB8AC3E}">
        <p14:creationId xmlns:p14="http://schemas.microsoft.com/office/powerpoint/2010/main" val="2554362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29AEF8A1-23A9-7FDD-C689-0BE7EB05C080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Four main approaches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3" name="Rectangle 4">
            <a:extLst>
              <a:ext uri="{FF2B5EF4-FFF2-40B4-BE49-F238E27FC236}">
                <a16:creationId xmlns:a16="http://schemas.microsoft.com/office/drawing/2014/main" id="{7D52622E-5BB8-EAC8-6C52-3336691BA2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742950" indent="-742950">
              <a:spcBef>
                <a:spcPct val="50000"/>
              </a:spcBef>
              <a:buFont typeface="+mj-lt"/>
              <a:buAutoNum type="arabicPeriod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Conceptual models</a:t>
            </a:r>
          </a:p>
          <a:p>
            <a:pPr marL="742950" indent="-742950">
              <a:spcBef>
                <a:spcPct val="50000"/>
              </a:spcBef>
              <a:buFont typeface="+mj-lt"/>
              <a:buAutoNum type="arabicPeriod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Observational studies</a:t>
            </a:r>
          </a:p>
          <a:p>
            <a:pPr marL="1200150" lvl="2" indent="-742950">
              <a:spcBef>
                <a:spcPct val="50000"/>
              </a:spcBef>
              <a:buFont typeface="+mj-lt"/>
              <a:buAutoNum type="alphaLcPeriod"/>
              <a:defRPr/>
            </a:pPr>
            <a:r>
              <a:rPr lang="en-US" sz="3200" dirty="0">
                <a:solidFill>
                  <a:schemeClr val="accent2"/>
                </a:solidFill>
              </a:rPr>
              <a:t>Descriptive</a:t>
            </a:r>
          </a:p>
          <a:p>
            <a:pPr marL="1200150" lvl="2" indent="-742950">
              <a:spcBef>
                <a:spcPct val="50000"/>
              </a:spcBef>
              <a:buFont typeface="+mj-lt"/>
              <a:buAutoNum type="alphaLcPeriod"/>
              <a:defRPr/>
            </a:pPr>
            <a:r>
              <a:rPr lang="en-US" sz="3200" dirty="0">
                <a:solidFill>
                  <a:schemeClr val="accent2"/>
                </a:solidFill>
              </a:rPr>
              <a:t>Quantitative (using empirical models)</a:t>
            </a: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 marL="742950" indent="-742950">
              <a:spcBef>
                <a:spcPct val="50000"/>
              </a:spcBef>
              <a:buFont typeface="+mj-lt"/>
              <a:buAutoNum type="arabicPeriod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Mathematical models</a:t>
            </a:r>
          </a:p>
          <a:p>
            <a:pPr marL="742950" indent="-742950">
              <a:spcBef>
                <a:spcPct val="50000"/>
              </a:spcBef>
              <a:buFont typeface="+mj-lt"/>
              <a:buAutoNum type="arabicPeriod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Experiments</a:t>
            </a:r>
            <a:endParaRPr lang="en-US" sz="3200" dirty="0">
              <a:solidFill>
                <a:srgbClr val="953735"/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9530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How do we achieve control in </a:t>
            </a:r>
            <a:r>
              <a:rPr lang="en-AU" sz="4000" u="sng" dirty="0">
                <a:solidFill>
                  <a:srgbClr val="FF6600"/>
                </a:solidFill>
              </a:rPr>
              <a:t>observational</a:t>
            </a:r>
            <a:r>
              <a:rPr lang="en-AU" sz="4000" dirty="0">
                <a:solidFill>
                  <a:srgbClr val="FF6600"/>
                </a:solidFill>
              </a:rPr>
              <a:t> studies??</a:t>
            </a:r>
            <a:endParaRPr lang="en-US" sz="4000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48655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Test multiple hypotheses!</a:t>
            </a:r>
          </a:p>
          <a:p>
            <a:pPr marL="457200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2"/>
                </a:solidFill>
              </a:rPr>
              <a:t>Often many plausible explanations for an observed pattern </a:t>
            </a:r>
            <a:r>
              <a:rPr lang="en-US" sz="2000" dirty="0">
                <a:solidFill>
                  <a:schemeClr val="accent2"/>
                </a:solidFill>
              </a:rPr>
              <a:t>(even in situations where there is only one ‘true’ causal factor)</a:t>
            </a:r>
          </a:p>
          <a:p>
            <a:pPr marL="457200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2"/>
                </a:solidFill>
              </a:rPr>
              <a:t>Often multiple contributors to an observed pattern</a:t>
            </a:r>
          </a:p>
          <a:p>
            <a:pPr marL="457200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2"/>
                </a:solidFill>
              </a:rPr>
              <a:t>Inference is strengthened by designing studies that evaluate multiple “potential contributors” (multiple hypotheses)</a:t>
            </a:r>
          </a:p>
          <a:p>
            <a:pPr>
              <a:spcBef>
                <a:spcPct val="50000"/>
              </a:spcBef>
              <a:defRPr/>
            </a:pP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307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Drivers of shorebird declines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308100"/>
            <a:ext cx="9144000" cy="422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4313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9-07-25 at 10.41.02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68082"/>
            <a:ext cx="9144000" cy="5176911"/>
          </a:xfrm>
          <a:prstGeom prst="rect">
            <a:avLst/>
          </a:prstGeom>
        </p:spPr>
      </p:pic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Drivers of shorebird declines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2" name="Picture 1" descr="Screen Shot 2019-07-25 at 10.41.31 am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26526" y="5278336"/>
            <a:ext cx="3970426" cy="10850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5373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Drivers of shorebird declines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We need information on migratory shorebird species that are declining, </a:t>
            </a:r>
            <a:r>
              <a:rPr lang="en-US" sz="3600" b="1" u="sng" dirty="0">
                <a:solidFill>
                  <a:schemeClr val="accent5">
                    <a:lumMod val="50000"/>
                  </a:schemeClr>
                </a:solidFill>
              </a:rPr>
              <a:t>and those that are not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WHY???</a:t>
            </a: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5753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Drivers of shorebird declines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We need associated information that might explain species’ trends (alternative hypotheses)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800" dirty="0">
                <a:solidFill>
                  <a:schemeClr val="accent2"/>
                </a:solidFill>
              </a:rPr>
              <a:t>Migration distance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800" dirty="0">
                <a:solidFill>
                  <a:schemeClr val="accent2"/>
                </a:solidFill>
              </a:rPr>
              <a:t>Breeding range size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800" dirty="0">
                <a:solidFill>
                  <a:schemeClr val="accent2"/>
                </a:solidFill>
              </a:rPr>
              <a:t>Generation time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800" dirty="0">
                <a:solidFill>
                  <a:schemeClr val="accent2"/>
                </a:solidFill>
              </a:rPr>
              <a:t>Body size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800" dirty="0">
                <a:solidFill>
                  <a:schemeClr val="accent2"/>
                </a:solidFill>
              </a:rPr>
              <a:t>Yellow sea reliance </a:t>
            </a:r>
            <a:r>
              <a:rPr lang="en-US" sz="20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(how much does the species rely on the Yellow Sea tidal flats for successful migration)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2800" dirty="0">
              <a:solidFill>
                <a:schemeClr val="accent2"/>
              </a:solidFill>
            </a:endParaRP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8501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Drivers of shorebird declines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F2861F-9D3B-4931-A52B-D1E909BEE95F}"/>
              </a:ext>
            </a:extLst>
          </p:cNvPr>
          <p:cNvSpPr txBox="1"/>
          <p:nvPr/>
        </p:nvSpPr>
        <p:spPr>
          <a:xfrm>
            <a:off x="4721474" y="6152564"/>
            <a:ext cx="3900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dirty="0" err="1">
                <a:solidFill>
                  <a:srgbClr val="215968"/>
                </a:solidFill>
                <a:latin typeface="Arial"/>
                <a:cs typeface="Arial"/>
              </a:rPr>
              <a:t>Studds</a:t>
            </a:r>
            <a:r>
              <a:rPr lang="en-AU" dirty="0">
                <a:solidFill>
                  <a:srgbClr val="215968"/>
                </a:solidFill>
                <a:latin typeface="Arial"/>
                <a:cs typeface="Arial"/>
              </a:rPr>
              <a:t> et al. 2017 Nature </a:t>
            </a:r>
            <a:r>
              <a:rPr lang="en-AU" dirty="0" err="1">
                <a:solidFill>
                  <a:srgbClr val="215968"/>
                </a:solidFill>
                <a:latin typeface="Arial"/>
                <a:cs typeface="Arial"/>
              </a:rPr>
              <a:t>Comms</a:t>
            </a:r>
            <a:endParaRPr lang="en-AU" i="1" dirty="0">
              <a:solidFill>
                <a:srgbClr val="215968"/>
              </a:solidFill>
              <a:latin typeface="Arial"/>
              <a:cs typeface="Arial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04770F7-6166-48F1-8EB4-541D90FE5AF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787" y="1775086"/>
            <a:ext cx="9153613" cy="395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516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9506</TotalTime>
  <Words>618</Words>
  <Application>Microsoft Macintosh PowerPoint</Application>
  <PresentationFormat>On-screen Show (4:3)</PresentationFormat>
  <Paragraphs>88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Designing rigorous surveys and experiments: CONTROL!!!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Impacts of Invasion</dc:title>
  <dc:creator>uqybuckl</dc:creator>
  <cp:lastModifiedBy>John Dwyer</cp:lastModifiedBy>
  <cp:revision>212</cp:revision>
  <dcterms:created xsi:type="dcterms:W3CDTF">2011-03-25T01:56:11Z</dcterms:created>
  <dcterms:modified xsi:type="dcterms:W3CDTF">2023-08-22T21:36:04Z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382bf1-026c-423b-a2f3-9729d1fde3ca_Enabled">
    <vt:lpwstr>true</vt:lpwstr>
  </property>
  <property fmtid="{D5CDD505-2E9C-101B-9397-08002B2CF9AE}" pid="3" name="MSIP_Label_37382bf1-026c-423b-a2f3-9729d1fde3ca_SetDate">
    <vt:lpwstr>2022-07-05T02:25:32Z</vt:lpwstr>
  </property>
  <property fmtid="{D5CDD505-2E9C-101B-9397-08002B2CF9AE}" pid="4" name="MSIP_Label_37382bf1-026c-423b-a2f3-9729d1fde3ca_Method">
    <vt:lpwstr>Privileged</vt:lpwstr>
  </property>
  <property fmtid="{D5CDD505-2E9C-101B-9397-08002B2CF9AE}" pid="5" name="MSIP_Label_37382bf1-026c-423b-a2f3-9729d1fde3ca_Name">
    <vt:lpwstr>OFFICIAL - PUBLIC</vt:lpwstr>
  </property>
  <property fmtid="{D5CDD505-2E9C-101B-9397-08002B2CF9AE}" pid="6" name="MSIP_Label_37382bf1-026c-423b-a2f3-9729d1fde3ca_SiteId">
    <vt:lpwstr>b6e377cf-9db3-46cb-91a2-fad9605bb15c</vt:lpwstr>
  </property>
  <property fmtid="{D5CDD505-2E9C-101B-9397-08002B2CF9AE}" pid="7" name="MSIP_Label_37382bf1-026c-423b-a2f3-9729d1fde3ca_ActionId">
    <vt:lpwstr>71383220-8a48-4887-8151-96ce12ccfcad</vt:lpwstr>
  </property>
  <property fmtid="{D5CDD505-2E9C-101B-9397-08002B2CF9AE}" pid="8" name="MSIP_Label_37382bf1-026c-423b-a2f3-9729d1fde3ca_ContentBits">
    <vt:lpwstr>0</vt:lpwstr>
  </property>
</Properties>
</file>

<file path=docProps/thumbnail.jpeg>
</file>